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34"/>
  </p:notesMasterIdLst>
  <p:handoutMasterIdLst>
    <p:handoutMasterId r:id="rId35"/>
  </p:handoutMasterIdLst>
  <p:sldIdLst>
    <p:sldId id="583" r:id="rId2"/>
    <p:sldId id="689" r:id="rId3"/>
    <p:sldId id="680" r:id="rId4"/>
    <p:sldId id="682" r:id="rId5"/>
    <p:sldId id="685" r:id="rId6"/>
    <p:sldId id="683" r:id="rId7"/>
    <p:sldId id="690" r:id="rId8"/>
    <p:sldId id="702" r:id="rId9"/>
    <p:sldId id="725" r:id="rId10"/>
    <p:sldId id="701" r:id="rId11"/>
    <p:sldId id="703" r:id="rId12"/>
    <p:sldId id="704" r:id="rId13"/>
    <p:sldId id="691" r:id="rId14"/>
    <p:sldId id="726" r:id="rId15"/>
    <p:sldId id="727" r:id="rId16"/>
    <p:sldId id="707" r:id="rId17"/>
    <p:sldId id="708" r:id="rId18"/>
    <p:sldId id="706" r:id="rId19"/>
    <p:sldId id="728" r:id="rId20"/>
    <p:sldId id="718" r:id="rId21"/>
    <p:sldId id="719" r:id="rId22"/>
    <p:sldId id="717" r:id="rId23"/>
    <p:sldId id="709" r:id="rId24"/>
    <p:sldId id="695" r:id="rId25"/>
    <p:sldId id="729" r:id="rId26"/>
    <p:sldId id="716" r:id="rId27"/>
    <p:sldId id="721" r:id="rId28"/>
    <p:sldId id="720" r:id="rId29"/>
    <p:sldId id="723" r:id="rId30"/>
    <p:sldId id="722" r:id="rId31"/>
    <p:sldId id="700" r:id="rId32"/>
    <p:sldId id="637" r:id="rId33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60C721E4-7A59-6840-8E1F-00CEADFD5280}">
          <p14:sldIdLst>
            <p14:sldId id="583"/>
          </p14:sldIdLst>
        </p14:section>
        <p14:section name="Basic Arcitecture" id="{80738A64-C040-F947-BFCC-BCABF6572764}">
          <p14:sldIdLst>
            <p14:sldId id="689"/>
            <p14:sldId id="680"/>
            <p14:sldId id="682"/>
            <p14:sldId id="685"/>
            <p14:sldId id="683"/>
          </p14:sldIdLst>
        </p14:section>
        <p14:section name="Demo 1a" id="{40D5FF86-21B4-264B-99DD-014E078B642D}">
          <p14:sldIdLst>
            <p14:sldId id="690"/>
            <p14:sldId id="702"/>
            <p14:sldId id="725"/>
            <p14:sldId id="701"/>
            <p14:sldId id="703"/>
            <p14:sldId id="704"/>
          </p14:sldIdLst>
        </p14:section>
        <p14:section name="Demo 1b" id="{27180850-FB1C-B247-8800-A8EAB67346F9}">
          <p14:sldIdLst>
            <p14:sldId id="691"/>
            <p14:sldId id="726"/>
            <p14:sldId id="727"/>
            <p14:sldId id="707"/>
            <p14:sldId id="708"/>
          </p14:sldIdLst>
        </p14:section>
        <p14:section name="Demo 2" id="{F4F91FBB-993D-7946-A0FA-9B3C2E41F8D6}">
          <p14:sldIdLst>
            <p14:sldId id="706"/>
            <p14:sldId id="728"/>
            <p14:sldId id="718"/>
            <p14:sldId id="719"/>
            <p14:sldId id="717"/>
            <p14:sldId id="709"/>
          </p14:sldIdLst>
        </p14:section>
        <p14:section name="Demo 3" id="{12220753-2B34-6F45-8837-CDCDF6DE1342}">
          <p14:sldIdLst>
            <p14:sldId id="695"/>
            <p14:sldId id="729"/>
            <p14:sldId id="716"/>
            <p14:sldId id="721"/>
            <p14:sldId id="720"/>
            <p14:sldId id="723"/>
            <p14:sldId id="722"/>
            <p14:sldId id="700"/>
          </p14:sldIdLst>
        </p14:section>
        <p14:section name="Closing Remarks" id="{6468440E-7C6E-D44F-883B-B7301EA7C9E3}">
          <p14:sldIdLst>
            <p14:sldId id="637"/>
          </p14:sldIdLst>
        </p14:section>
      </p14:sectionLst>
    </p:ext>
    <p:ext uri="{EFAFB233-063F-42B5-8137-9DF3F51BA10A}">
      <p15:sldGuideLst xmlns:p15="http://schemas.microsoft.com/office/powerpoint/2012/main" xmlns="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  <a:srgbClr val="AEC7F8"/>
    <a:srgbClr val="007BCA"/>
    <a:srgbClr val="14713E"/>
    <a:srgbClr val="963CBD"/>
    <a:srgbClr val="4A3117"/>
    <a:srgbClr val="A77BCA"/>
    <a:srgbClr val="92C1E9"/>
    <a:srgbClr val="7C8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8" autoAdjust="0"/>
    <p:restoredTop sz="97703" autoAdjust="0"/>
  </p:normalViewPr>
  <p:slideViewPr>
    <p:cSldViewPr snapToGrid="0">
      <p:cViewPr varScale="1">
        <p:scale>
          <a:sx n="76" d="100"/>
          <a:sy n="76" d="100"/>
        </p:scale>
        <p:origin x="-416" y="-104"/>
      </p:cViewPr>
      <p:guideLst>
        <p:guide orient="horz" pos="432"/>
        <p:guide orient="horz" pos="3772"/>
        <p:guide orient="horz" pos="912"/>
        <p:guide orient="horz" pos="4101"/>
        <p:guide orient="horz" pos="1098"/>
        <p:guide pos="7319"/>
        <p:guide pos="7318"/>
        <p:guide pos="35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5" d="100"/>
        <a:sy n="85" d="100"/>
      </p:scale>
      <p:origin x="0" y="32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600" b="0" i="0" kern="1200" baseline="0" dirty="0" smtClean="0">
              <a:solidFill>
                <a:schemeClr val="tx1"/>
              </a:solidFill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6807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1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723565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078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3" y="-10858"/>
            <a:ext cx="788462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721" y="-10858"/>
            <a:ext cx="995251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 dirty="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 dirty="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 smtClean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 smtClean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 w/out First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190500"/>
            <a:ext cx="1127466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7868" y="1219200"/>
            <a:ext cx="11274663" cy="5029200"/>
          </a:xfrm>
          <a:prstGeom prst="rect">
            <a:avLst/>
          </a:prstGeom>
        </p:spPr>
        <p:txBody>
          <a:bodyPr lIns="91440">
            <a:normAutofit/>
          </a:bodyPr>
          <a:lstStyle>
            <a:lvl1pPr marL="0" indent="0">
              <a:spcBef>
                <a:spcPts val="900"/>
              </a:spcBef>
              <a:buFont typeface="Wingdings" pitchFamily="2" charset="2"/>
              <a:buNone/>
              <a:defRPr sz="2000"/>
            </a:lvl1pPr>
            <a:lvl2pPr marL="231775" indent="-231775">
              <a:spcBef>
                <a:spcPts val="900"/>
              </a:spcBef>
              <a:buFont typeface="Wingdings" pitchFamily="2" charset="2"/>
              <a:buChar char="§"/>
              <a:defRPr sz="2000"/>
            </a:lvl2pPr>
            <a:lvl3pPr marL="457200" indent="-225425">
              <a:spcBef>
                <a:spcPts val="900"/>
              </a:spcBef>
              <a:buFont typeface="Arial" pitchFamily="34" charset="0"/>
              <a:buChar char="–"/>
              <a:defRPr sz="2000"/>
            </a:lvl3pPr>
            <a:lvl4pPr marL="688975" indent="-231775">
              <a:spcBef>
                <a:spcPts val="900"/>
              </a:spcBef>
              <a:buFont typeface="Arial" pitchFamily="34" charset="0"/>
              <a:buChar char="•"/>
              <a:defRPr sz="2000"/>
            </a:lvl4pPr>
            <a:lvl5pPr marL="914400" indent="-225425">
              <a:spcBef>
                <a:spcPts val="900"/>
              </a:spcBef>
              <a:buFont typeface="Arial" pitchFamily="34" charset="0"/>
              <a:buChar char="–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10055781" y="6477001"/>
            <a:ext cx="812588" cy="2286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8CE1C93-6442-4728-BDA3-6BAA94AAB2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8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xmlns:p14="http://schemas.microsoft.com/office/powerpoint/2010/main" spd="med"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rez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59436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9381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rez Code (with grid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5943600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chemeClr val="tx1"/>
          </a:solidFill>
          <a:ln w="3175" cmpd="sng">
            <a:solidFill>
              <a:srgbClr val="00FF00"/>
            </a:solidFill>
            <a:miter lim="400000"/>
          </a:ln>
        </p:spPr>
        <p:txBody>
          <a:bodyPr lIns="182880" tIns="0" rIns="182880" bIns="0" anchor="ctr"/>
          <a:lstStyle/>
          <a:p>
            <a:pPr marL="0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is where</a:t>
            </a:r>
            <a:r>
              <a:rPr lang="en-US" baseline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the notes go</a:t>
            </a:r>
            <a:r>
              <a:rPr lang="mr-IN" baseline="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 userDrawn="1"/>
        </p:nvGrpSpPr>
        <p:grpSpPr>
          <a:xfrm rot="16200000">
            <a:off x="11166154" y="-569094"/>
            <a:ext cx="1378454" cy="1380744"/>
            <a:chOff x="8038596" y="3902075"/>
            <a:chExt cx="1378454" cy="1380744"/>
          </a:xfrm>
        </p:grpSpPr>
        <p:sp>
          <p:nvSpPr>
            <p:cNvPr id="157" name="Right Triangle 156"/>
            <p:cNvSpPr/>
            <p:nvPr userDrawn="1"/>
          </p:nvSpPr>
          <p:spPr>
            <a:xfrm rot="5400000">
              <a:off x="8499223" y="4368610"/>
              <a:ext cx="457200" cy="45720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0" dirty="0"/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8038596" y="4359085"/>
              <a:ext cx="1378454" cy="0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8499223" y="3902075"/>
              <a:ext cx="0" cy="1380744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 userDrawn="1"/>
        </p:nvGrpSpPr>
        <p:grpSpPr>
          <a:xfrm rot="10800000">
            <a:off x="6109679" y="-573388"/>
            <a:ext cx="1378454" cy="1380744"/>
            <a:chOff x="8038596" y="3902075"/>
            <a:chExt cx="1378454" cy="1380744"/>
          </a:xfrm>
        </p:grpSpPr>
        <p:sp>
          <p:nvSpPr>
            <p:cNvPr id="163" name="Right Triangle 162"/>
            <p:cNvSpPr/>
            <p:nvPr userDrawn="1"/>
          </p:nvSpPr>
          <p:spPr>
            <a:xfrm rot="5400000">
              <a:off x="8499223" y="4368610"/>
              <a:ext cx="457200" cy="45720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0" dirty="0"/>
            </a:p>
          </p:txBody>
        </p:sp>
        <p:cxnSp>
          <p:nvCxnSpPr>
            <p:cNvPr id="164" name="Straight Connector 163"/>
            <p:cNvCxnSpPr/>
            <p:nvPr userDrawn="1"/>
          </p:nvCxnSpPr>
          <p:spPr>
            <a:xfrm>
              <a:off x="8038596" y="4359085"/>
              <a:ext cx="1378454" cy="0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8499223" y="3902075"/>
              <a:ext cx="0" cy="1380744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 userDrawn="1"/>
        </p:nvGrpSpPr>
        <p:grpSpPr>
          <a:xfrm rot="5400000">
            <a:off x="6103294" y="994049"/>
            <a:ext cx="1378454" cy="1380744"/>
            <a:chOff x="8038596" y="3902075"/>
            <a:chExt cx="1378454" cy="1380744"/>
          </a:xfrm>
        </p:grpSpPr>
        <p:sp>
          <p:nvSpPr>
            <p:cNvPr id="167" name="Right Triangle 166"/>
            <p:cNvSpPr/>
            <p:nvPr userDrawn="1"/>
          </p:nvSpPr>
          <p:spPr>
            <a:xfrm rot="5400000">
              <a:off x="8499223" y="4368610"/>
              <a:ext cx="457200" cy="45720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0" dirty="0"/>
            </a:p>
          </p:txBody>
        </p:sp>
        <p:cxnSp>
          <p:nvCxnSpPr>
            <p:cNvPr id="168" name="Straight Connector 167"/>
            <p:cNvCxnSpPr/>
            <p:nvPr userDrawn="1"/>
          </p:nvCxnSpPr>
          <p:spPr>
            <a:xfrm>
              <a:off x="8038596" y="4359085"/>
              <a:ext cx="1378454" cy="0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8499223" y="3902075"/>
              <a:ext cx="0" cy="1380744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 userDrawn="1"/>
        </p:nvGrpSpPr>
        <p:grpSpPr>
          <a:xfrm>
            <a:off x="11154136" y="989270"/>
            <a:ext cx="1378454" cy="1380744"/>
            <a:chOff x="8038596" y="3902075"/>
            <a:chExt cx="1378454" cy="1380744"/>
          </a:xfrm>
        </p:grpSpPr>
        <p:sp>
          <p:nvSpPr>
            <p:cNvPr id="171" name="Right Triangle 170"/>
            <p:cNvSpPr/>
            <p:nvPr userDrawn="1"/>
          </p:nvSpPr>
          <p:spPr>
            <a:xfrm rot="5400000">
              <a:off x="8499223" y="4368610"/>
              <a:ext cx="457200" cy="45720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b="0" dirty="0"/>
            </a:p>
          </p:txBody>
        </p:sp>
        <p:cxnSp>
          <p:nvCxnSpPr>
            <p:cNvPr id="172" name="Straight Connector 171"/>
            <p:cNvCxnSpPr/>
            <p:nvPr userDrawn="1"/>
          </p:nvCxnSpPr>
          <p:spPr>
            <a:xfrm>
              <a:off x="8038596" y="4359085"/>
              <a:ext cx="1378454" cy="0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8499223" y="3902075"/>
              <a:ext cx="0" cy="1380744"/>
            </a:xfrm>
            <a:prstGeom prst="line">
              <a:avLst/>
            </a:prstGeom>
            <a:ln w="3175" cmpd="sng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2333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5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4001" r:id="rId8"/>
    <p:sldLayoutId id="2147484002" r:id="rId9"/>
    <p:sldLayoutId id="2147483973" r:id="rId10"/>
    <p:sldLayoutId id="2147483913" r:id="rId11"/>
    <p:sldLayoutId id="2147483974" r:id="rId12"/>
    <p:sldLayoutId id="2147483914" r:id="rId13"/>
    <p:sldLayoutId id="2147483984" r:id="rId14"/>
    <p:sldLayoutId id="2147483986" r:id="rId15"/>
    <p:sldLayoutId id="2147483915" r:id="rId16"/>
    <p:sldLayoutId id="2147484000" r:id="rId17"/>
    <p:sldLayoutId id="2147483916" r:id="rId18"/>
    <p:sldLayoutId id="2147483919" r:id="rId19"/>
    <p:sldLayoutId id="2147483920" r:id="rId20"/>
    <p:sldLayoutId id="2147483921" r:id="rId21"/>
    <p:sldLayoutId id="2147483976" r:id="rId22"/>
    <p:sldLayoutId id="2147483994" r:id="rId23"/>
    <p:sldLayoutId id="2147483922" r:id="rId24"/>
    <p:sldLayoutId id="2147483995" r:id="rId25"/>
    <p:sldLayoutId id="2147483923" r:id="rId26"/>
    <p:sldLayoutId id="2147483960" r:id="rId27"/>
    <p:sldLayoutId id="2147483961" r:id="rId28"/>
    <p:sldLayoutId id="2147483925" r:id="rId29"/>
    <p:sldLayoutId id="2147483998" r:id="rId30"/>
    <p:sldLayoutId id="2147483924" r:id="rId31"/>
    <p:sldLayoutId id="2147483983" r:id="rId32"/>
    <p:sldLayoutId id="2147483987" r:id="rId33"/>
    <p:sldLayoutId id="2147483992" r:id="rId34"/>
    <p:sldLayoutId id="2147483988" r:id="rId35"/>
    <p:sldLayoutId id="2147483929" r:id="rId36"/>
    <p:sldLayoutId id="2147483993" r:id="rId37"/>
    <p:sldLayoutId id="2147483928" r:id="rId38"/>
    <p:sldLayoutId id="2147483958" r:id="rId39"/>
    <p:sldLayoutId id="2147483959" r:id="rId40"/>
    <p:sldLayoutId id="2147483932" r:id="rId41"/>
    <p:sldLayoutId id="2147483934" r:id="rId42"/>
    <p:sldLayoutId id="2147483935" r:id="rId43"/>
    <p:sldLayoutId id="2147483940" r:id="rId44"/>
    <p:sldLayoutId id="2147483945" r:id="rId45"/>
    <p:sldLayoutId id="2147483990" r:id="rId46"/>
    <p:sldLayoutId id="2147483938" r:id="rId47"/>
    <p:sldLayoutId id="2147483991" r:id="rId48"/>
    <p:sldLayoutId id="2147483999" r:id="rId49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github.com/ELTOROIT/ETLC_ApexBridg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Andrés Pérez</a:t>
            </a:r>
          </a:p>
          <a:p>
            <a:r>
              <a:rPr lang="en-US" dirty="0"/>
              <a:t>Master Technical Instructor, Salesforce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2424" y="823981"/>
            <a:ext cx="11065468" cy="2447077"/>
          </a:xfrm>
        </p:spPr>
        <p:txBody>
          <a:bodyPr/>
          <a:lstStyle/>
          <a:p>
            <a:r>
              <a:rPr lang="en-US" b="1" dirty="0" smtClean="0">
                <a:latin typeface="Salesforce Sans"/>
                <a:cs typeface="Salesforce Sans"/>
              </a:rPr>
              <a:t>ETLC_ApexBridge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62424" y="3465361"/>
            <a:ext cx="11065468" cy="529086"/>
          </a:xfrm>
        </p:spPr>
        <p:txBody>
          <a:bodyPr/>
          <a:lstStyle/>
          <a:p>
            <a:r>
              <a:rPr lang="en-US" dirty="0"/>
              <a:t>Design </a:t>
            </a:r>
            <a:r>
              <a:rPr lang="en-US" dirty="0" smtClean="0"/>
              <a:t>pattern for communication between Lightning </a:t>
            </a:r>
            <a:r>
              <a:rPr lang="en-US" dirty="0"/>
              <a:t>Components </a:t>
            </a:r>
            <a:r>
              <a:rPr lang="en-US" dirty="0" smtClean="0"/>
              <a:t>and Apex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Hello World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481" b="-49481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controller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231775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is the controller, most of the work will be done in the helper ;-)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7535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Hello World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3" b="-343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helper </a:t>
            </a:r>
            <a:r>
              <a:rPr lang="is-IS" dirty="0"/>
              <a:t>…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71500" y="352952"/>
            <a:ext cx="11045952" cy="4975455"/>
            <a:chOff x="571500" y="352952"/>
            <a:chExt cx="11045952" cy="4975455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Make the request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2608862"/>
              <a:ext cx="11045952" cy="271954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115839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2912600"/>
            <a:chOff x="571500" y="352952"/>
            <a:chExt cx="11045952" cy="2912600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Pass a reference to your component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2841205"/>
              <a:ext cx="11045952" cy="424347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1390736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71500" y="352952"/>
            <a:ext cx="11045952" cy="4492534"/>
            <a:chOff x="571500" y="352952"/>
            <a:chExt cx="11045952" cy="4492534"/>
          </a:xfrm>
        </p:grpSpPr>
        <p:sp>
          <p:nvSpPr>
            <p:cNvPr id="37" name="Rectangle 3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Process the data received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1500" y="4421139"/>
              <a:ext cx="11045952" cy="424347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39" name="Straight Connector 38"/>
            <p:cNvCxnSpPr>
              <a:stCxn id="37" idx="2"/>
              <a:endCxn id="38" idx="0"/>
            </p:cNvCxnSpPr>
            <p:nvPr/>
          </p:nvCxnSpPr>
          <p:spPr>
            <a:xfrm flipH="1">
              <a:off x="6094476" y="1450469"/>
              <a:ext cx="3230103" cy="297067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71500" y="352952"/>
            <a:ext cx="11045952" cy="4665662"/>
            <a:chOff x="571500" y="352952"/>
            <a:chExt cx="11045952" cy="4665662"/>
          </a:xfrm>
        </p:grpSpPr>
        <p:sp>
          <p:nvSpPr>
            <p:cNvPr id="33" name="Rectangle 32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Define the callback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function,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(this will run asynchronously).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1500" y="4182179"/>
              <a:ext cx="11045952" cy="8364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35" name="Straight Connector 34"/>
            <p:cNvCxnSpPr>
              <a:stCxn id="33" idx="2"/>
              <a:endCxn id="34" idx="0"/>
            </p:cNvCxnSpPr>
            <p:nvPr/>
          </p:nvCxnSpPr>
          <p:spPr>
            <a:xfrm flipH="1">
              <a:off x="6094476" y="1450469"/>
              <a:ext cx="3230103" cy="273171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1500" y="352952"/>
            <a:ext cx="11045952" cy="3408266"/>
            <a:chOff x="571500" y="352952"/>
            <a:chExt cx="11045952" cy="3408266"/>
          </a:xfrm>
        </p:grpSpPr>
        <p:sp>
          <p:nvSpPr>
            <p:cNvPr id="21" name="Rectangle 20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Specify the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controller (Apex class) that your controller will invoke</a:t>
              </a: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1500" y="3336871"/>
              <a:ext cx="11045952" cy="424347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22" idx="0"/>
            </p:cNvCxnSpPr>
            <p:nvPr/>
          </p:nvCxnSpPr>
          <p:spPr>
            <a:xfrm flipH="1">
              <a:off x="6094476" y="1450469"/>
              <a:ext cx="3230103" cy="188640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71500" y="352952"/>
            <a:ext cx="11045952" cy="3671588"/>
            <a:chOff x="571500" y="352952"/>
            <a:chExt cx="11045952" cy="3671588"/>
          </a:xfrm>
        </p:grpSpPr>
        <p:sp>
          <p:nvSpPr>
            <p:cNvPr id="25" name="Rectangle 24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and the method that will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handle the request.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1500" y="3600193"/>
              <a:ext cx="11045952" cy="424347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7" name="Straight Connector 26"/>
            <p:cNvCxnSpPr>
              <a:stCxn id="25" idx="2"/>
              <a:endCxn id="26" idx="0"/>
            </p:cNvCxnSpPr>
            <p:nvPr/>
          </p:nvCxnSpPr>
          <p:spPr>
            <a:xfrm flipH="1">
              <a:off x="6094476" y="1450469"/>
              <a:ext cx="3230103" cy="2149724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71500" y="352952"/>
            <a:ext cx="11045952" cy="2401445"/>
            <a:chOff x="571500" y="352952"/>
            <a:chExt cx="11045952" cy="2401445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Get a reference to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the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ETLC_ApexBridge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component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2330050"/>
              <a:ext cx="11045952" cy="424347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87958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223538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Hello World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3" b="-691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Apex code</a:t>
            </a:r>
            <a:r>
              <a:rPr lang="is-IS" dirty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2017450"/>
            <a:chOff x="571500" y="352952"/>
            <a:chExt cx="11045952" cy="2017450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Create a class implementing </a:t>
              </a:r>
              <a:r>
                <a:rPr lang="en-US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ETLC_ApexBridge_Abstract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1927767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477298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2853386"/>
            <a:chOff x="571500" y="352952"/>
            <a:chExt cx="11045952" cy="2853386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Create an if "section"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for each method that you expect to be invoked.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2500890"/>
              <a:ext cx="11045952" cy="705448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105042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2280773"/>
            <a:chOff x="571500" y="352952"/>
            <a:chExt cx="11045952" cy="2280773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Override </a:t>
              </a:r>
              <a:r>
                <a:rPr lang="en-US" i="1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handleRequest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().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Note: The request to be processed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is passed as a parameter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2191090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74062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71500" y="352952"/>
            <a:ext cx="11045952" cy="2751098"/>
            <a:chOff x="571500" y="352952"/>
            <a:chExt cx="11045952" cy="2751098"/>
          </a:xfrm>
        </p:grpSpPr>
        <p:sp>
          <p:nvSpPr>
            <p:cNvPr id="21" name="Rectangle 20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Return the output expected by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your component. You may want to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use a helper method.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1500" y="2717739"/>
              <a:ext cx="11045952" cy="38631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3" name="Straight Connector 22"/>
            <p:cNvCxnSpPr>
              <a:stCxn id="21" idx="2"/>
              <a:endCxn id="22" idx="0"/>
            </p:cNvCxnSpPr>
            <p:nvPr/>
          </p:nvCxnSpPr>
          <p:spPr>
            <a:xfrm flipH="1">
              <a:off x="6094476" y="1450469"/>
              <a:ext cx="3230103" cy="126727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71500" y="352952"/>
            <a:ext cx="11045952" cy="5083881"/>
            <a:chOff x="571500" y="352952"/>
            <a:chExt cx="11045952" cy="5083881"/>
          </a:xfrm>
        </p:grpSpPr>
        <p:sp>
          <p:nvSpPr>
            <p:cNvPr id="33" name="Rectangle 32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Helper method. It takes the request</a:t>
              </a:r>
            </a:p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and can return any parameter (String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, Boolean, List&lt;Account&gt;, …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)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1500" y="4259627"/>
              <a:ext cx="11045952" cy="1177206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35" name="Straight Connector 34"/>
            <p:cNvCxnSpPr>
              <a:stCxn id="33" idx="2"/>
              <a:endCxn id="34" idx="0"/>
            </p:cNvCxnSpPr>
            <p:nvPr/>
          </p:nvCxnSpPr>
          <p:spPr>
            <a:xfrm flipH="1">
              <a:off x="6094476" y="1450469"/>
              <a:ext cx="3230103" cy="2809158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71500" y="352952"/>
            <a:ext cx="11045952" cy="3798749"/>
            <a:chOff x="571500" y="352952"/>
            <a:chExt cx="11045952" cy="3798749"/>
          </a:xfrm>
        </p:grpSpPr>
        <p:sp>
          <p:nvSpPr>
            <p:cNvPr id="45" name="Rectangle 44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This handles the case when method requested has not been implemented  (or it has been mistyped). 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1500" y="3709066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47" name="Straight Connector 46"/>
            <p:cNvCxnSpPr>
              <a:stCxn id="45" idx="2"/>
              <a:endCxn id="46" idx="0"/>
            </p:cNvCxnSpPr>
            <p:nvPr/>
          </p:nvCxnSpPr>
          <p:spPr>
            <a:xfrm flipH="1">
              <a:off x="6094476" y="1450469"/>
              <a:ext cx="3230103" cy="2258597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05406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ETLC_ApexBridge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#1b</a:t>
            </a:r>
          </a:p>
          <a:p>
            <a:r>
              <a:rPr lang="en-US" dirty="0" smtClean="0"/>
              <a:t>Passing a string to Apex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Same markup and controller as previous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28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Sending basic (non-records) data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69" r="-2266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30074" y="352952"/>
            <a:ext cx="8787378" cy="4237191"/>
            <a:chOff x="2830074" y="352952"/>
            <a:chExt cx="8787378" cy="4237191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Second part will send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a string value to Apex.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30074" y="3828142"/>
              <a:ext cx="4952632" cy="76200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5306390" y="1450469"/>
              <a:ext cx="4018189" cy="237767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983309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Sending basic (non-records) data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50" b="-8450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markup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231775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We'll use the same</a:t>
            </a:r>
          </a:p>
          <a:p>
            <a:pPr marL="231775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component markup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1500" y="352952"/>
            <a:ext cx="11045952" cy="4611474"/>
            <a:chOff x="571500" y="352952"/>
            <a:chExt cx="11045952" cy="4611474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But... it will be the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click of this button</a:t>
              </a: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4519091"/>
              <a:ext cx="11045952" cy="4453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306862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274807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</a:t>
            </a:r>
            <a:r>
              <a:rPr lang="en-US" b="1" dirty="0" smtClean="0">
                <a:cs typeface="Salesforce Sans"/>
              </a:rPr>
              <a:t>Sending basic (non-records) data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47" r="-804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</a:t>
            </a:r>
            <a:r>
              <a:rPr lang="en-US" dirty="0" smtClean="0"/>
              <a:t>helper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4133822"/>
            <a:chOff x="571500" y="352952"/>
            <a:chExt cx="11045952" cy="4133822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Very similar to previous example</a:t>
              </a:r>
              <a:r>
                <a:rPr lang="mr-IN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  <a:p>
              <a:pPr marL="0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Just pass data in the input 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field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3643700"/>
              <a:ext cx="11045952" cy="84307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219323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699741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</a:t>
            </a:r>
            <a:r>
              <a:rPr lang="en-US" b="1" dirty="0" smtClean="0">
                <a:cs typeface="Salesforce Sans"/>
              </a:rPr>
              <a:t>Sending basic (non-records) data 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500" y="1764285"/>
            <a:ext cx="10633952" cy="422376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Apex code</a:t>
            </a:r>
            <a:r>
              <a:rPr lang="is-IS" dirty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4965709"/>
            <a:chOff x="571500" y="352952"/>
            <a:chExt cx="11045952" cy="4965709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Use the methods in the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request to get the data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4908237"/>
              <a:ext cx="11045952" cy="41042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3457768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641047" y="5913137"/>
            <a:ext cx="8906730" cy="944863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alesforce Sans"/>
                <a:cs typeface="Salesforce Sans"/>
              </a:rPr>
              <a:t>Did you notice that a single component can invoke different methods, maybe in different controllers ;-)</a:t>
            </a:r>
            <a:endParaRPr 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3959126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ETLC_ApexBridge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#2</a:t>
            </a:r>
          </a:p>
          <a:p>
            <a:r>
              <a:rPr lang="en-US" dirty="0" smtClean="0"/>
              <a:t>Creating A Record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Sending more complex data, but not </a:t>
            </a:r>
            <a:r>
              <a:rPr lang="en-US" dirty="0" err="1"/>
              <a:t>sObject</a:t>
            </a:r>
            <a:r>
              <a:rPr lang="en-US" dirty="0"/>
              <a:t> </a:t>
            </a:r>
            <a:r>
              <a:rPr lang="en-US" dirty="0" smtClean="0"/>
              <a:t>records </a:t>
            </a:r>
            <a:r>
              <a:rPr lang="en-US" dirty="0"/>
              <a:t>(</a:t>
            </a:r>
            <a:r>
              <a:rPr lang="en-US" dirty="0" smtClean="0"/>
              <a:t>yet)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90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Creating A Record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69" r="-2266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0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Apex will create a new Event record</a:t>
            </a:r>
          </a:p>
          <a:p>
            <a:pPr marL="0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with the information in this form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649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ETLC_ApexBridge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70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Creating A Record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7" r="-193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markup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1966608"/>
            <a:chOff x="571500" y="352952"/>
            <a:chExt cx="11045952" cy="1966608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Nest &lt;</a:t>
              </a:r>
              <a:r>
                <a:rPr lang="en-US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c:ETLC_ApexBridge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/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&gt; in your component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1931790"/>
              <a:ext cx="11045952" cy="387770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48132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2946322"/>
            <a:chOff x="571500" y="352952"/>
            <a:chExt cx="11045952" cy="2946322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Define some attributes</a:t>
              </a: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2489413"/>
              <a:ext cx="11045952" cy="80986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1038944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4940602"/>
            <a:chOff x="571500" y="352952"/>
            <a:chExt cx="11045952" cy="4940602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Click button to create record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4905784"/>
              <a:ext cx="11045952" cy="387770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3455315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980782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Creating A Record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87" b="-5228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controller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231775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is the controller, most of the work will be done in the helper ;-)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2649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</a:t>
            </a:r>
            <a:r>
              <a:rPr lang="en-US" b="1" dirty="0" smtClean="0">
                <a:cs typeface="Salesforce Sans"/>
              </a:rPr>
              <a:t>Creating </a:t>
            </a:r>
            <a:r>
              <a:rPr lang="en-US" b="1" dirty="0">
                <a:cs typeface="Salesforce Sans"/>
              </a:rPr>
              <a:t>A Record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2" r="-10492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</a:t>
            </a:r>
            <a:r>
              <a:rPr lang="en-US" dirty="0" smtClean="0"/>
              <a:t>helper </a:t>
            </a:r>
            <a:r>
              <a:rPr lang="is-IS" dirty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4204107"/>
            <a:chOff x="571500" y="352952"/>
            <a:chExt cx="11045952" cy="4204107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Passing the 3 required fields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to create an event.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3355954"/>
              <a:ext cx="11045952" cy="120110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1905485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3772723"/>
            <a:chOff x="571500" y="352952"/>
            <a:chExt cx="11045952" cy="3772723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Dates and times require a special handling in client and server to ensure their values are not messed up. 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3759365"/>
              <a:ext cx="11045952" cy="366310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2308896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641047" y="5913137"/>
            <a:ext cx="8906730" cy="944863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Can't </a:t>
            </a: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send </a:t>
            </a:r>
            <a:r>
              <a:rPr lang="en-US" sz="2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sObject</a:t>
            </a: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 record(s) using this technique, but</a:t>
            </a:r>
          </a:p>
          <a:p>
            <a:r>
              <a:rPr lang="en-US" sz="2400" b="1" i="1" u="sng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can </a:t>
            </a:r>
            <a:r>
              <a:rPr lang="en-US" sz="2400" b="1" i="1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receive </a:t>
            </a:r>
            <a:r>
              <a:rPr lang="en-US" sz="2400" b="1" i="1" u="sng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any type </a:t>
            </a: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of data including </a:t>
            </a:r>
            <a:r>
              <a:rPr lang="en-US" sz="24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sObject</a:t>
            </a: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 record(s)</a:t>
            </a: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cs typeface="Salesforce Sans"/>
              </a:rPr>
              <a:t>.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863447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Creating A Record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" b="-11"/>
          <a:stretch>
            <a:fillRect/>
          </a:stretch>
        </p:blipFill>
        <p:spPr>
          <a:xfrm>
            <a:off x="777875" y="1763713"/>
            <a:ext cx="10633075" cy="422433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Apex code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41047" y="5913137"/>
            <a:ext cx="8906730" cy="944863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alesforce Sans"/>
                <a:cs typeface="Salesforce Sans"/>
              </a:rPr>
              <a:t>Warning: Lightning Components does not respect the user's security (CRUD, FLS)! This class ensures security is respected.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4743112"/>
            <a:chOff x="571500" y="352952"/>
            <a:chExt cx="11045952" cy="4743112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Use the methods in the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request to get the data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4120222"/>
              <a:ext cx="11045952" cy="975842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266975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4930890"/>
            <a:chOff x="571500" y="352952"/>
            <a:chExt cx="11045952" cy="4930890"/>
          </a:xfrm>
        </p:grpSpPr>
        <p:sp>
          <p:nvSpPr>
            <p:cNvPr id="14" name="Rectangle 13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The methods in </a:t>
              </a:r>
              <a:r>
                <a:rPr lang="en-US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Salesforce Sans"/>
                </a:rPr>
                <a:t>ETLC_SecureDB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Salesforce Sans"/>
                </a:rPr>
                <a:t> class helps 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Salesforce Sans"/>
                </a:rPr>
                <a:t>you write secure code.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500" y="4873418"/>
              <a:ext cx="11045952" cy="41042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6" name="Straight Connector 15"/>
            <p:cNvCxnSpPr>
              <a:stCxn id="14" idx="2"/>
              <a:endCxn id="15" idx="0"/>
            </p:cNvCxnSpPr>
            <p:nvPr/>
          </p:nvCxnSpPr>
          <p:spPr>
            <a:xfrm flipH="1">
              <a:off x="6094476" y="1450469"/>
              <a:ext cx="3230103" cy="3422949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1500" y="352952"/>
            <a:ext cx="11045952" cy="4412234"/>
            <a:chOff x="571500" y="352952"/>
            <a:chExt cx="11045952" cy="4412234"/>
          </a:xfrm>
        </p:grpSpPr>
        <p:sp>
          <p:nvSpPr>
            <p:cNvPr id="18" name="Rectangle 17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Remember: Dates and times work a bit differently</a:t>
              </a: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Use special methods to extract them from the request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1500" y="4460992"/>
              <a:ext cx="11045952" cy="30419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0" name="Straight Connector 19"/>
            <p:cNvCxnSpPr>
              <a:stCxn id="18" idx="2"/>
              <a:endCxn id="19" idx="0"/>
            </p:cNvCxnSpPr>
            <p:nvPr/>
          </p:nvCxnSpPr>
          <p:spPr>
            <a:xfrm flipH="1">
              <a:off x="6094476" y="1450469"/>
              <a:ext cx="3230103" cy="301052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91858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ETLC_ApexBridge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Example #3</a:t>
            </a:r>
          </a:p>
          <a:p>
            <a:r>
              <a:rPr lang="en-US" dirty="0" smtClean="0"/>
              <a:t>Mass Edit Accounts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Send </a:t>
            </a:r>
            <a:r>
              <a:rPr lang="en-US" dirty="0" err="1"/>
              <a:t>sObject</a:t>
            </a:r>
            <a:r>
              <a:rPr lang="en-US" dirty="0"/>
              <a:t> records to </a:t>
            </a:r>
            <a:r>
              <a:rPr lang="en-US" dirty="0" smtClean="0"/>
              <a:t>Apex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844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69" r="-2266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0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Queries for accounts when loading, and sends multiple records to Apex on click.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9724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9" r="-478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markup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71500" y="352952"/>
            <a:ext cx="11045952" cy="2163952"/>
            <a:chOff x="571500" y="352952"/>
            <a:chExt cx="11045952" cy="2163952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Create attribute to hold accounts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2129133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678664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71500" y="352952"/>
            <a:ext cx="11045952" cy="4015102"/>
            <a:chOff x="571500" y="352952"/>
            <a:chExt cx="11045952" cy="4015102"/>
          </a:xfrm>
        </p:grpSpPr>
        <p:sp>
          <p:nvSpPr>
            <p:cNvPr id="22" name="Rectangle 2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Loop through the accounts,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to request new vales from user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1500" y="3585151"/>
              <a:ext cx="11045952" cy="782903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4" name="Straight Connector 23"/>
            <p:cNvCxnSpPr>
              <a:stCxn id="22" idx="2"/>
              <a:endCxn id="23" idx="0"/>
            </p:cNvCxnSpPr>
            <p:nvPr/>
          </p:nvCxnSpPr>
          <p:spPr>
            <a:xfrm flipH="1">
              <a:off x="6094476" y="1450469"/>
              <a:ext cx="3230103" cy="213468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71500" y="352952"/>
            <a:ext cx="11045952" cy="1931609"/>
            <a:chOff x="571500" y="352952"/>
            <a:chExt cx="11045952" cy="1931609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Nest &lt;</a:t>
              </a:r>
              <a:r>
                <a:rPr lang="en-US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c:ETLC_ApexBridge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/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&gt; in your component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1896790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446321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71500" y="352952"/>
            <a:ext cx="11045952" cy="5018052"/>
            <a:chOff x="571500" y="352952"/>
            <a:chExt cx="11045952" cy="5018052"/>
          </a:xfrm>
        </p:grpSpPr>
        <p:sp>
          <p:nvSpPr>
            <p:cNvPr id="26" name="Rectangle 25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Click button so save changes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1500" y="4983233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8" name="Straight Connector 27"/>
            <p:cNvCxnSpPr>
              <a:stCxn id="26" idx="2"/>
              <a:endCxn id="27" idx="0"/>
            </p:cNvCxnSpPr>
            <p:nvPr/>
          </p:nvCxnSpPr>
          <p:spPr>
            <a:xfrm flipH="1">
              <a:off x="6094476" y="1450469"/>
              <a:ext cx="3230103" cy="3532764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2380806"/>
            <a:chOff x="571500" y="352952"/>
            <a:chExt cx="11045952" cy="2380806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On initialization, query the accounts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2345987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895518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251334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287" b="-5228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controller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31705" y="352952"/>
            <a:ext cx="4585747" cy="1097517"/>
          </a:xfrm>
          <a:prstGeom prst="rect">
            <a:avLst/>
          </a:prstGeom>
          <a:solidFill>
            <a:srgbClr val="963CBD"/>
          </a:solidFill>
          <a:ln w="12700">
            <a:solidFill>
              <a:srgbClr val="963CBD"/>
            </a:solidFill>
            <a:miter lim="400000"/>
          </a:ln>
        </p:spPr>
        <p:txBody>
          <a:bodyPr lIns="0" tIns="0" rIns="0" bIns="0" anchor="ctr"/>
          <a:lstStyle/>
          <a:p>
            <a:pPr marL="231775" lvl="1"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is the controller, most of the work will be done in the helper ;-)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085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2" r="-4992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</a:t>
            </a:r>
            <a:r>
              <a:rPr lang="en-US" dirty="0" smtClean="0"/>
              <a:t>helper</a:t>
            </a:r>
            <a:r>
              <a:rPr lang="is-IS" dirty="0" smtClean="0"/>
              <a:t>… (Query)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5083881"/>
            <a:chOff x="571500" y="352952"/>
            <a:chExt cx="11045952" cy="5083881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This will fetch the accounts, it works very similar to what we have discussed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2106579"/>
              <a:ext cx="11045952" cy="333025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65611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3612875"/>
            <a:chOff x="571500" y="352952"/>
            <a:chExt cx="11045952" cy="3612875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These parameters will be used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in the SOQL query built in Apex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3523192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207272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4093051"/>
            <a:chOff x="571500" y="352952"/>
            <a:chExt cx="11045952" cy="4093051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Controls the "please wait" message displayed while Apex is busy.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4003368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2552899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91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1" r="-2181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Apex code</a:t>
            </a:r>
            <a:r>
              <a:rPr lang="is-IS" dirty="0" smtClean="0"/>
              <a:t>… (Query)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2528105"/>
            <a:chOff x="571500" y="352952"/>
            <a:chExt cx="11045952" cy="2528105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We are using the </a:t>
              </a:r>
              <a:r>
                <a:rPr lang="en-US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findAccounts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method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2175601"/>
              <a:ext cx="11045952" cy="705456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72513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5198258"/>
            <a:chOff x="571500" y="352952"/>
            <a:chExt cx="11045952" cy="5198258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Perform a secure SOQL query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5163439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371297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5006434"/>
            <a:chOff x="571500" y="352952"/>
            <a:chExt cx="11045952" cy="5006434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Make SOQL query using parameters passed from client-side controller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4158264"/>
              <a:ext cx="11045952" cy="1201122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2707795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7856588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alesforce Sans"/>
              </a:rPr>
              <a:t>ETLC_ApexBridge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Lightning Components helps build Single Page Architecture (SPA) applications</a:t>
            </a:r>
          </a:p>
          <a:p>
            <a:pPr marL="525463" lvl="1" indent="-342900"/>
            <a:r>
              <a:rPr lang="en-US" dirty="0" smtClean="0"/>
              <a:t>Most logic happens on the client via JavaScript</a:t>
            </a:r>
          </a:p>
          <a:p>
            <a:pPr marL="525463" lvl="1" indent="-342900"/>
            <a:r>
              <a:rPr lang="en-US" dirty="0" smtClean="0"/>
              <a:t>Back end is still required</a:t>
            </a:r>
          </a:p>
          <a:p>
            <a:pPr marL="708025" lvl="2" indent="-342900"/>
            <a:r>
              <a:rPr lang="en-US" dirty="0" smtClean="0"/>
              <a:t>Reading and writing data to your custom and standard objects</a:t>
            </a:r>
          </a:p>
          <a:p>
            <a:pPr marL="708025" lvl="2" indent="-342900"/>
            <a:r>
              <a:rPr lang="en-US" dirty="0" smtClean="0"/>
              <a:t>Sending emails</a:t>
            </a:r>
          </a:p>
          <a:p>
            <a:pPr marL="708025" lvl="2" indent="-342900"/>
            <a:r>
              <a:rPr lang="en-US" dirty="0"/>
              <a:t>T</a:t>
            </a:r>
            <a:r>
              <a:rPr lang="en-US" dirty="0" smtClean="0"/>
              <a:t>alking </a:t>
            </a:r>
            <a:r>
              <a:rPr lang="en-US" dirty="0"/>
              <a:t>to external web </a:t>
            </a:r>
            <a:r>
              <a:rPr lang="en-US" dirty="0" smtClean="0"/>
              <a:t>servers</a:t>
            </a:r>
          </a:p>
          <a:p>
            <a:pPr marL="708025" lvl="2" indent="-342900"/>
            <a:r>
              <a:rPr lang="en-US" dirty="0" smtClean="0"/>
              <a:t>Invoking </a:t>
            </a:r>
            <a:r>
              <a:rPr lang="en-US" dirty="0" err="1" smtClean="0"/>
              <a:t>Salesforce</a:t>
            </a:r>
            <a:r>
              <a:rPr lang="en-US" dirty="0" smtClean="0"/>
              <a:t> APIs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Why do we need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35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4" r="-4984"/>
          <a:stretch>
            <a:fillRect/>
          </a:stretch>
        </p:blipFill>
        <p:spPr>
          <a:xfrm>
            <a:off x="571500" y="1763713"/>
            <a:ext cx="11045825" cy="422433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</a:t>
            </a:r>
            <a:r>
              <a:rPr lang="en-US" dirty="0" smtClean="0"/>
              <a:t>helper</a:t>
            </a:r>
            <a:r>
              <a:rPr lang="is-IS" dirty="0"/>
              <a:t>… </a:t>
            </a:r>
            <a:r>
              <a:rPr lang="is-IS" dirty="0" smtClean="0"/>
              <a:t>(Update)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71500" y="352952"/>
            <a:ext cx="11045952" cy="5307999"/>
            <a:chOff x="571500" y="352952"/>
            <a:chExt cx="11045952" cy="5307999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This will save the accounts, it works very similar to what we have discussed with few exceptions ;-)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2330697"/>
              <a:ext cx="11045952" cy="3330254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880228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71500" y="352952"/>
            <a:ext cx="11045952" cy="4783774"/>
            <a:chOff x="571500" y="352952"/>
            <a:chExt cx="11045952" cy="4783774"/>
          </a:xfrm>
        </p:grpSpPr>
        <p:sp>
          <p:nvSpPr>
            <p:cNvPr id="17" name="Rectangle 16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When Apex returns, call helper function to find the accounts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" y="4694091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9" name="Straight Connector 18"/>
            <p:cNvCxnSpPr>
              <a:stCxn id="17" idx="2"/>
              <a:endCxn id="18" idx="0"/>
            </p:cNvCxnSpPr>
            <p:nvPr/>
          </p:nvCxnSpPr>
          <p:spPr>
            <a:xfrm flipH="1">
              <a:off x="6094476" y="1450469"/>
              <a:ext cx="3230103" cy="324362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641047" y="5913137"/>
            <a:ext cx="8906730" cy="944863"/>
          </a:xfrm>
          <a:prstGeom prst="rect">
            <a:avLst/>
          </a:prstGeom>
          <a:solidFill>
            <a:schemeClr val="tx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ts val="2400"/>
              </a:lnSpc>
            </a:pPr>
            <a:r>
              <a:rPr 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</a:t>
            </a: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records could be returned from Apex</a:t>
            </a: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,</a:t>
            </a:r>
          </a:p>
          <a:p>
            <a:pPr marL="0" lvl="1" algn="ctr">
              <a:lnSpc>
                <a:spcPts val="2400"/>
              </a:lnSpc>
            </a:pP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but 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 wanted to show </a:t>
            </a: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to chain Apex calls</a:t>
            </a:r>
            <a:endParaRPr 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3861052"/>
            <a:chOff x="571500" y="352952"/>
            <a:chExt cx="11045952" cy="3861052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To pass records, do not use </a:t>
              </a:r>
              <a:r>
                <a:rPr lang="en-US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input</a:t>
              </a:r>
              <a:r>
                <a:rPr lang="mr-IN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…</a:t>
              </a:r>
              <a:endPara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use </a:t>
              </a:r>
              <a:r>
                <a:rPr lang="en-US" b="1" i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records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!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3771369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2320900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229771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Mass Edit Accounts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98" b="-4298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Apex code</a:t>
            </a:r>
            <a:r>
              <a:rPr lang="is-IS" dirty="0" smtClean="0"/>
              <a:t>… (Update)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4739765"/>
            <a:chOff x="571500" y="352952"/>
            <a:chExt cx="11045952" cy="4739765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Get the records passed</a:t>
              </a:r>
            </a:p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from client-side controller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4704946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3254477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71500" y="352952"/>
            <a:ext cx="11045952" cy="5011154"/>
            <a:chOff x="571500" y="352952"/>
            <a:chExt cx="11045952" cy="5011154"/>
          </a:xfrm>
        </p:grpSpPr>
        <p:sp>
          <p:nvSpPr>
            <p:cNvPr id="18" name="Rectangle 17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182880" tIns="0" rIns="18288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Perform secured DML operation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1500" y="4976335"/>
              <a:ext cx="11045952" cy="387771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20" name="Straight Connector 19"/>
            <p:cNvCxnSpPr>
              <a:stCxn id="18" idx="2"/>
              <a:endCxn id="19" idx="0"/>
            </p:cNvCxnSpPr>
            <p:nvPr/>
          </p:nvCxnSpPr>
          <p:spPr>
            <a:xfrm flipH="1">
              <a:off x="6094476" y="1450469"/>
              <a:ext cx="3230103" cy="3525866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07545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52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alesforce Sans"/>
              </a:rPr>
              <a:t>ETLC_ApexBridge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Implementing the client-server communication using documented solutions can be tedious and it's not reusable!</a:t>
            </a:r>
          </a:p>
          <a:p>
            <a:pPr>
              <a:buNone/>
            </a:pPr>
            <a:r>
              <a:rPr lang="en-US" dirty="0" smtClean="0"/>
              <a:t>Doesn't </a:t>
            </a:r>
            <a:r>
              <a:rPr lang="en-US" dirty="0" err="1" smtClean="0"/>
              <a:t>Salesforce</a:t>
            </a:r>
            <a:r>
              <a:rPr lang="en-US" dirty="0" smtClean="0"/>
              <a:t> provide the Lightning Data Service to help me with this?</a:t>
            </a:r>
          </a:p>
          <a:p>
            <a:pPr marL="525463" lvl="1" indent="-342900"/>
            <a:r>
              <a:rPr lang="en-US" dirty="0"/>
              <a:t>Lightning Data Service is in Developer Preview (Spring '17)</a:t>
            </a:r>
          </a:p>
          <a:p>
            <a:pPr marL="708025" lvl="2" indent="-342900"/>
            <a:r>
              <a:rPr lang="en-US" dirty="0"/>
              <a:t>You need to wait a few releases ;-)</a:t>
            </a:r>
          </a:p>
          <a:p>
            <a:pPr marL="525463" lvl="1" indent="-342900"/>
            <a:r>
              <a:rPr lang="en-US" dirty="0" smtClean="0"/>
              <a:t>Lightning Data Service is similar to Standard Controller in </a:t>
            </a:r>
            <a:r>
              <a:rPr lang="en-US" dirty="0" err="1" smtClean="0"/>
              <a:t>Visualforce</a:t>
            </a:r>
            <a:r>
              <a:rPr lang="en-US" dirty="0" smtClean="0"/>
              <a:t>.</a:t>
            </a:r>
          </a:p>
          <a:p>
            <a:pPr marL="708025" lvl="2" indent="-342900"/>
            <a:r>
              <a:rPr lang="en-US" dirty="0" smtClean="0"/>
              <a:t>Often you require Custom Controllers and Controller Extensions!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do we </a:t>
            </a:r>
            <a:r>
              <a:rPr lang="en-US" dirty="0" smtClean="0"/>
              <a:t>need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1585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cs typeface="Salesforce Sans"/>
              </a:rPr>
              <a:t>ETLC_ApexBridge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25463" lvl="1" indent="-342900">
              <a:buFont typeface="+mj-lt"/>
              <a:buAutoNum type="arabicPeriod"/>
            </a:pPr>
            <a:r>
              <a:rPr lang="en-US" dirty="0" smtClean="0"/>
              <a:t>Install code from </a:t>
            </a:r>
            <a:r>
              <a:rPr lang="en-US" dirty="0" err="1" smtClean="0"/>
              <a:t>Github</a:t>
            </a:r>
            <a:r>
              <a:rPr lang="en-US" dirty="0" smtClean="0"/>
              <a:t> to your ORG</a:t>
            </a:r>
          </a:p>
          <a:p>
            <a:pPr marL="708025" lvl="2" indent="-342900"/>
            <a:r>
              <a:rPr lang="en-US" dirty="0" smtClean="0">
                <a:hlinkClick r:id="rId2"/>
              </a:rPr>
              <a:t>http://www.github.com/ELTOROIT/ETLC_ApexBridge</a:t>
            </a:r>
            <a:endParaRPr lang="en-US" dirty="0" smtClean="0"/>
          </a:p>
          <a:p>
            <a:pPr marL="525463" lvl="1" indent="-342900">
              <a:buFont typeface="+mj-lt"/>
              <a:buAutoNum type="arabicPeriod"/>
            </a:pPr>
            <a:r>
              <a:rPr lang="en-US" dirty="0" smtClean="0"/>
              <a:t>Create your own code</a:t>
            </a:r>
          </a:p>
          <a:p>
            <a:pPr marL="708025" lvl="2" indent="-342900">
              <a:buFont typeface="+mj-lt"/>
              <a:buAutoNum type="alphaLcPeriod"/>
            </a:pPr>
            <a:r>
              <a:rPr lang="en-US" dirty="0" smtClean="0"/>
              <a:t>Create a Lightning Component that will call Apex</a:t>
            </a:r>
          </a:p>
          <a:p>
            <a:pPr marL="708025" lvl="2" indent="-342900">
              <a:buFont typeface="+mj-lt"/>
              <a:buAutoNum type="alphaLcPeriod"/>
            </a:pPr>
            <a:r>
              <a:rPr lang="en-US" dirty="0" smtClean="0"/>
              <a:t>Create Apex class that makes a SOQL query, DML, or anything else needed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algn="ctr">
              <a:buNone/>
            </a:pPr>
            <a:r>
              <a:rPr lang="en-US" b="1" i="1" dirty="0" smtClean="0"/>
              <a:t>ETLC_ApexBridge takes </a:t>
            </a:r>
            <a:r>
              <a:rPr lang="en-US" b="1" i="1" dirty="0"/>
              <a:t>care of managing the </a:t>
            </a:r>
            <a:r>
              <a:rPr lang="en-US" b="1" i="1" dirty="0" smtClean="0"/>
              <a:t>communication and handling errors!</a:t>
            </a:r>
            <a:endParaRPr lang="en-US" b="1" i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to use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428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cs typeface="Salesforce Sans"/>
              </a:rPr>
              <a:t>ETLC_ApexBridge</a:t>
            </a:r>
            <a:r>
              <a:rPr lang="en-US" b="1" dirty="0" smtClean="0">
                <a:cs typeface="Salesforce Sans"/>
              </a:rPr>
              <a:t> Architecture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317" y="3846464"/>
            <a:ext cx="2552842" cy="1271111"/>
          </a:xfrm>
          <a:prstGeom prst="rect">
            <a:avLst/>
          </a:prstGeom>
          <a:solidFill>
            <a:srgbClr val="4A3117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endParaRPr lang="en-US" sz="1400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en-US" sz="14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endParaRPr lang="en-US" sz="1400" i="1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sz="1400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</a:t>
            </a:r>
            <a:r>
              <a:rPr lang="en-US" sz="1400" i="1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c:yourComponent</a:t>
            </a:r>
            <a:r>
              <a:rPr lang="en-US" sz="1400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/&gt;</a:t>
            </a:r>
            <a:endParaRPr lang="en-US" sz="14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9031" y="2144492"/>
            <a:ext cx="2651760" cy="580915"/>
          </a:xfrm>
          <a:prstGeom prst="rect">
            <a:avLst/>
          </a:prstGeom>
          <a:solidFill>
            <a:srgbClr val="14713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4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ETLC_ApexBridge_Abstract</a:t>
            </a:r>
            <a:endParaRPr lang="en-US" sz="14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04970" y="4014766"/>
            <a:ext cx="2645821" cy="580915"/>
          </a:xfrm>
          <a:prstGeom prst="rect">
            <a:avLst/>
          </a:prstGeom>
          <a:solidFill>
            <a:srgbClr val="14713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4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ETLC_ApexBridge_Controller</a:t>
            </a:r>
            <a:endParaRPr lang="en-US" sz="14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56144" y="3089572"/>
            <a:ext cx="2651760" cy="557784"/>
          </a:xfrm>
          <a:prstGeom prst="rect">
            <a:avLst/>
          </a:prstGeom>
          <a:solidFill>
            <a:srgbClr val="14713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4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ETLC_SecuredDB</a:t>
            </a:r>
            <a:endParaRPr lang="en-US" sz="1400" i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73951" y="2144492"/>
            <a:ext cx="2875787" cy="781504"/>
            <a:chOff x="573951" y="2234612"/>
            <a:chExt cx="2875787" cy="781504"/>
          </a:xfrm>
        </p:grpSpPr>
        <p:sp>
          <p:nvSpPr>
            <p:cNvPr id="28" name="Rectangle 27"/>
            <p:cNvSpPr/>
            <p:nvPr/>
          </p:nvSpPr>
          <p:spPr>
            <a:xfrm>
              <a:off x="573951" y="2234612"/>
              <a:ext cx="2875787" cy="781504"/>
            </a:xfrm>
            <a:prstGeom prst="rect">
              <a:avLst/>
            </a:prstGeom>
            <a:solidFill>
              <a:srgbClr val="7C86A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452438">
                <a:lnSpc>
                  <a:spcPts val="2400"/>
                </a:lnSpc>
              </a:pPr>
              <a:r>
                <a:rPr lang="en-US" sz="1400" i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rPr>
                <a:t>Your </a:t>
              </a:r>
              <a:r>
                <a:rPr lang="en-US" sz="1400" i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rPr>
                <a:t>code</a:t>
              </a:r>
            </a:p>
            <a:p>
              <a:pPr marL="452438">
                <a:lnSpc>
                  <a:spcPts val="2400"/>
                </a:lnSpc>
              </a:pPr>
              <a:r>
                <a:rPr lang="en-US" sz="1400" i="1" dirty="0" err="1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rPr>
                <a:t>ETLC_ApexBridge's</a:t>
              </a:r>
              <a:r>
                <a:rPr lang="en-US" sz="1400" i="1" dirty="0" smtClean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rPr>
                <a:t> code</a:t>
              </a:r>
              <a:endParaRPr lang="en-US" sz="1400" i="1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72" y="2687643"/>
              <a:ext cx="228600" cy="228600"/>
            </a:xfrm>
            <a:prstGeom prst="rect">
              <a:avLst/>
            </a:prstGeom>
            <a:solidFill>
              <a:srgbClr val="14713E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3659" y="2366026"/>
              <a:ext cx="228600" cy="228600"/>
            </a:xfrm>
            <a:prstGeom prst="rect">
              <a:avLst/>
            </a:prstGeom>
            <a:solidFill>
              <a:srgbClr val="4A3117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endPara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871559" y="4278651"/>
            <a:ext cx="2833411" cy="31005"/>
            <a:chOff x="2871559" y="4278651"/>
            <a:chExt cx="2833411" cy="31005"/>
          </a:xfrm>
        </p:grpSpPr>
        <p:cxnSp>
          <p:nvCxnSpPr>
            <p:cNvPr id="4" name="Straight Connector 3"/>
            <p:cNvCxnSpPr>
              <a:endCxn id="25" idx="30"/>
            </p:cNvCxnSpPr>
            <p:nvPr/>
          </p:nvCxnSpPr>
          <p:spPr>
            <a:xfrm flipV="1">
              <a:off x="2871559" y="4278651"/>
              <a:ext cx="996227" cy="506"/>
            </a:xfrm>
            <a:prstGeom prst="line">
              <a:avLst/>
            </a:prstGeom>
            <a:ln w="31750" cmpd="sng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5" idx="9"/>
              <a:endCxn id="26" idx="1"/>
            </p:cNvCxnSpPr>
            <p:nvPr/>
          </p:nvCxnSpPr>
          <p:spPr>
            <a:xfrm flipV="1">
              <a:off x="5093678" y="4305224"/>
              <a:ext cx="611292" cy="4432"/>
            </a:xfrm>
            <a:prstGeom prst="line">
              <a:avLst/>
            </a:prstGeom>
            <a:ln w="31750" cmpd="sng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26" idx="0"/>
            <a:endCxn id="9" idx="2"/>
          </p:cNvCxnSpPr>
          <p:nvPr/>
        </p:nvCxnSpPr>
        <p:spPr>
          <a:xfrm flipH="1" flipV="1">
            <a:off x="7024911" y="3647356"/>
            <a:ext cx="2970" cy="367410"/>
          </a:xfrm>
          <a:prstGeom prst="line">
            <a:avLst/>
          </a:prstGeom>
          <a:ln w="317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699031" y="2725407"/>
            <a:ext cx="2651760" cy="921949"/>
            <a:chOff x="5699031" y="2725407"/>
            <a:chExt cx="2651760" cy="921949"/>
          </a:xfrm>
        </p:grpSpPr>
        <p:grpSp>
          <p:nvGrpSpPr>
            <p:cNvPr id="51" name="Group 50"/>
            <p:cNvGrpSpPr/>
            <p:nvPr/>
          </p:nvGrpSpPr>
          <p:grpSpPr>
            <a:xfrm>
              <a:off x="6471594" y="2725407"/>
              <a:ext cx="1106634" cy="527081"/>
              <a:chOff x="6471594" y="2725407"/>
              <a:chExt cx="1106634" cy="527081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7024911" y="2725407"/>
                <a:ext cx="0" cy="367411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Isosceles Triangle 44"/>
              <p:cNvSpPr/>
              <p:nvPr/>
            </p:nvSpPr>
            <p:spPr>
              <a:xfrm>
                <a:off x="6471594" y="2968250"/>
                <a:ext cx="1106634" cy="28423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smtClean="0">
                  <a:latin typeface="Salesforce Sans"/>
                  <a:cs typeface="Salesforce Sans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699031" y="3092818"/>
              <a:ext cx="2651760" cy="554538"/>
            </a:xfrm>
            <a:prstGeom prst="rect">
              <a:avLst/>
            </a:prstGeom>
            <a:solidFill>
              <a:srgbClr val="4A3117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sz="1400" i="1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yourClass</a:t>
              </a:r>
              <a:endPara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/>
          <p:cNvCxnSpPr>
            <a:stCxn id="9" idx="3"/>
            <a:endCxn id="27" idx="1"/>
          </p:cNvCxnSpPr>
          <p:nvPr/>
        </p:nvCxnSpPr>
        <p:spPr>
          <a:xfrm flipV="1">
            <a:off x="8350791" y="3368464"/>
            <a:ext cx="605353" cy="1623"/>
          </a:xfrm>
          <a:prstGeom prst="line">
            <a:avLst/>
          </a:prstGeom>
          <a:ln w="3175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04527" y="5510249"/>
            <a:ext cx="2280061" cy="580915"/>
          </a:xfrm>
          <a:prstGeom prst="rect">
            <a:avLst/>
          </a:prstGeom>
          <a:solidFill>
            <a:srgbClr val="14713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&lt;</a:t>
            </a:r>
            <a:r>
              <a:rPr lang="en-US" sz="1400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c:ETLC_ApexBridge</a:t>
            </a:r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1400" i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/</a:t>
            </a:r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A7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Create your component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A7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Nest &lt;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c:ETLC_ApexBridge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/&gt; component in your component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A7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ts val="2400"/>
              </a:lnSpc>
            </a:pPr>
            <a:r>
              <a:rPr 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Install code from </a:t>
            </a:r>
            <a:r>
              <a:rPr 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Github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A7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Create your class, which extends 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ETLC_ApexBridge_Abstract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A7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31775"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Perform any SOQL or DML</a:t>
            </a:r>
          </a:p>
          <a:p>
            <a:pPr marL="231775"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operations with 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Salesforce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data</a:t>
            </a:r>
          </a:p>
          <a:p>
            <a:pPr marL="231775"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using 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ETLC_SecureDB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00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31775"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&lt;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c:ETLC_ApexBridge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/&gt; JavaScript invokes a method in the 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ETLC_ApexBridge_Controller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class</a:t>
            </a:r>
          </a:p>
        </p:txBody>
      </p:sp>
      <p:sp>
        <p:nvSpPr>
          <p:cNvPr id="84" name="Oval 83"/>
          <p:cNvSpPr/>
          <p:nvPr/>
        </p:nvSpPr>
        <p:spPr>
          <a:xfrm>
            <a:off x="616532" y="4820634"/>
            <a:ext cx="258944" cy="258944"/>
          </a:xfrm>
          <a:prstGeom prst="ellipse">
            <a:avLst/>
          </a:prstGeom>
          <a:solidFill>
            <a:srgbClr val="963CBD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lIns="0" tIns="0" rIns="0" bIns="0" anchor="ctr"/>
          <a:lstStyle/>
          <a:p>
            <a:pPr marL="231775" algn="ctr">
              <a:lnSpc>
                <a:spcPts val="24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00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31775" algn="ctr">
              <a:lnSpc>
                <a:spcPts val="2400"/>
              </a:lnSpc>
            </a:pP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At runtime</a:t>
            </a:r>
            <a:r>
              <a:rPr lang="is-I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…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your component calls a method in &lt;</a:t>
            </a: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c:ETLC_ApexBridge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/&gt;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27600" y="4861449"/>
            <a:ext cx="4585747" cy="1097517"/>
          </a:xfrm>
          <a:prstGeom prst="rect">
            <a:avLst/>
          </a:prstGeom>
          <a:solidFill>
            <a:srgbClr val="007BCA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231775" algn="ctr">
              <a:lnSpc>
                <a:spcPts val="2400"/>
              </a:lnSpc>
            </a:pPr>
            <a:r>
              <a:rPr lang="en-US" dirty="0" err="1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ETLC_ApexBridge_Controller</a:t>
            </a:r>
            <a:r>
              <a:rPr lang="en-US" dirty="0" smtClean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calls your class to process the request.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0" y="1995718"/>
            <a:ext cx="12188825" cy="0"/>
          </a:xfrm>
          <a:prstGeom prst="line">
            <a:avLst/>
          </a:prstGeom>
          <a:ln w="6350" cmpd="sng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3"/>
          <p:cNvSpPr txBox="1">
            <a:spLocks/>
          </p:cNvSpPr>
          <p:nvPr/>
        </p:nvSpPr>
        <p:spPr bwMode="auto">
          <a:xfrm>
            <a:off x="1" y="1614537"/>
            <a:ext cx="44083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400" kern="1200" spc="0" dirty="0" smtClean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b="1" i="1" dirty="0" smtClean="0"/>
              <a:t>Client</a:t>
            </a:r>
            <a:endParaRPr lang="en-US" b="1" i="1" dirty="0"/>
          </a:p>
        </p:txBody>
      </p:sp>
      <p:sp>
        <p:nvSpPr>
          <p:cNvPr id="48" name="Text Placeholder 13"/>
          <p:cNvSpPr txBox="1">
            <a:spLocks/>
          </p:cNvSpPr>
          <p:nvPr/>
        </p:nvSpPr>
        <p:spPr bwMode="auto">
          <a:xfrm>
            <a:off x="4433797" y="1621794"/>
            <a:ext cx="7755027" cy="37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400" kern="1200" spc="0" dirty="0" smtClean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b="1" i="1" dirty="0" smtClean="0"/>
              <a:t>Server</a:t>
            </a:r>
            <a:endParaRPr lang="en-US" b="1" i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11394" y="1614714"/>
            <a:ext cx="0" cy="4662718"/>
          </a:xfrm>
          <a:prstGeom prst="line">
            <a:avLst/>
          </a:prstGeom>
          <a:ln w="6350" cmpd="sng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/>
          <p:cNvSpPr/>
          <p:nvPr/>
        </p:nvSpPr>
        <p:spPr>
          <a:xfrm>
            <a:off x="4208830" y="3911600"/>
            <a:ext cx="489821" cy="806450"/>
          </a:xfrm>
          <a:prstGeom prst="rect">
            <a:avLst/>
          </a:prstGeom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25" name="Freeform 285"/>
          <p:cNvSpPr>
            <a:spLocks noEditPoints="1"/>
          </p:cNvSpPr>
          <p:nvPr/>
        </p:nvSpPr>
        <p:spPr bwMode="auto">
          <a:xfrm>
            <a:off x="3737512" y="3883097"/>
            <a:ext cx="1356166" cy="954591"/>
          </a:xfrm>
          <a:custGeom>
            <a:avLst/>
            <a:gdLst>
              <a:gd name="T0" fmla="*/ 380 w 1447"/>
              <a:gd name="T1" fmla="*/ 0 h 1016"/>
              <a:gd name="T2" fmla="*/ 97 w 1447"/>
              <a:gd name="T3" fmla="*/ 283 h 1016"/>
              <a:gd name="T4" fmla="*/ 33 w 1447"/>
              <a:gd name="T5" fmla="*/ 479 h 1016"/>
              <a:gd name="T6" fmla="*/ 71 w 1447"/>
              <a:gd name="T7" fmla="*/ 779 h 1016"/>
              <a:gd name="T8" fmla="*/ 291 w 1447"/>
              <a:gd name="T9" fmla="*/ 847 h 1016"/>
              <a:gd name="T10" fmla="*/ 536 w 1447"/>
              <a:gd name="T11" fmla="*/ 1016 h 1016"/>
              <a:gd name="T12" fmla="*/ 776 w 1447"/>
              <a:gd name="T13" fmla="*/ 860 h 1016"/>
              <a:gd name="T14" fmla="*/ 992 w 1447"/>
              <a:gd name="T15" fmla="*/ 848 h 1016"/>
              <a:gd name="T16" fmla="*/ 1132 w 1447"/>
              <a:gd name="T17" fmla="*/ 771 h 1016"/>
              <a:gd name="T18" fmla="*/ 1447 w 1447"/>
              <a:gd name="T19" fmla="*/ 454 h 1016"/>
              <a:gd name="T20" fmla="*/ 1132 w 1447"/>
              <a:gd name="T21" fmla="*/ 136 h 1016"/>
              <a:gd name="T22" fmla="*/ 917 w 1447"/>
              <a:gd name="T23" fmla="*/ 69 h 1016"/>
              <a:gd name="T24" fmla="*/ 603 w 1447"/>
              <a:gd name="T25" fmla="*/ 108 h 1016"/>
              <a:gd name="T26" fmla="*/ 380 w 1447"/>
              <a:gd name="T27" fmla="*/ 0 h 1016"/>
              <a:gd name="T28" fmla="*/ 493 w 1447"/>
              <a:gd name="T29" fmla="*/ 61 h 1016"/>
              <a:gd name="T30" fmla="*/ 600 w 1447"/>
              <a:gd name="T31" fmla="*/ 161 h 1016"/>
              <a:gd name="T32" fmla="*/ 785 w 1447"/>
              <a:gd name="T33" fmla="*/ 66 h 1016"/>
              <a:gd name="T34" fmla="*/ 980 w 1447"/>
              <a:gd name="T35" fmla="*/ 182 h 1016"/>
              <a:gd name="T36" fmla="*/ 1019 w 1447"/>
              <a:gd name="T37" fmla="*/ 195 h 1016"/>
              <a:gd name="T38" fmla="*/ 1330 w 1447"/>
              <a:gd name="T39" fmla="*/ 254 h 1016"/>
              <a:gd name="T40" fmla="*/ 1330 w 1447"/>
              <a:gd name="T41" fmla="*/ 653 h 1016"/>
              <a:gd name="T42" fmla="*/ 1077 w 1447"/>
              <a:gd name="T43" fmla="*/ 731 h 1016"/>
              <a:gd name="T44" fmla="*/ 1045 w 1447"/>
              <a:gd name="T45" fmla="*/ 746 h 1016"/>
              <a:gd name="T46" fmla="*/ 873 w 1447"/>
              <a:gd name="T47" fmla="*/ 846 h 1016"/>
              <a:gd name="T48" fmla="*/ 759 w 1447"/>
              <a:gd name="T49" fmla="*/ 812 h 1016"/>
              <a:gd name="T50" fmla="*/ 663 w 1447"/>
              <a:gd name="T51" fmla="*/ 942 h 1016"/>
              <a:gd name="T52" fmla="*/ 404 w 1447"/>
              <a:gd name="T53" fmla="*/ 939 h 1016"/>
              <a:gd name="T54" fmla="*/ 313 w 1447"/>
              <a:gd name="T55" fmla="*/ 807 h 1016"/>
              <a:gd name="T56" fmla="*/ 244 w 1447"/>
              <a:gd name="T57" fmla="*/ 817 h 1016"/>
              <a:gd name="T58" fmla="*/ 34 w 1447"/>
              <a:gd name="T59" fmla="*/ 605 h 1016"/>
              <a:gd name="T60" fmla="*/ 139 w 1447"/>
              <a:gd name="T61" fmla="*/ 421 h 1016"/>
              <a:gd name="T62" fmla="*/ 152 w 1447"/>
              <a:gd name="T63" fmla="*/ 382 h 1016"/>
              <a:gd name="T64" fmla="*/ 204 w 1447"/>
              <a:gd name="T65" fmla="*/ 108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47" h="1016">
                <a:moveTo>
                  <a:pt x="380" y="0"/>
                </a:moveTo>
                <a:cubicBezTo>
                  <a:pt x="380" y="0"/>
                  <a:pt x="380" y="0"/>
                  <a:pt x="380" y="0"/>
                </a:cubicBezTo>
                <a:cubicBezTo>
                  <a:pt x="305" y="0"/>
                  <a:pt x="233" y="30"/>
                  <a:pt x="180" y="83"/>
                </a:cubicBezTo>
                <a:cubicBezTo>
                  <a:pt x="126" y="137"/>
                  <a:pt x="97" y="208"/>
                  <a:pt x="97" y="283"/>
                </a:cubicBezTo>
                <a:cubicBezTo>
                  <a:pt x="97" y="321"/>
                  <a:pt x="104" y="358"/>
                  <a:pt x="119" y="393"/>
                </a:cubicBezTo>
                <a:cubicBezTo>
                  <a:pt x="84" y="414"/>
                  <a:pt x="54" y="444"/>
                  <a:pt x="33" y="479"/>
                </a:cubicBezTo>
                <a:cubicBezTo>
                  <a:pt x="11" y="517"/>
                  <a:pt x="0" y="560"/>
                  <a:pt x="0" y="605"/>
                </a:cubicBezTo>
                <a:cubicBezTo>
                  <a:pt x="0" y="670"/>
                  <a:pt x="25" y="732"/>
                  <a:pt x="71" y="779"/>
                </a:cubicBezTo>
                <a:cubicBezTo>
                  <a:pt x="117" y="826"/>
                  <a:pt x="179" y="851"/>
                  <a:pt x="244" y="851"/>
                </a:cubicBezTo>
                <a:cubicBezTo>
                  <a:pt x="260" y="851"/>
                  <a:pt x="275" y="850"/>
                  <a:pt x="291" y="847"/>
                </a:cubicBezTo>
                <a:cubicBezTo>
                  <a:pt x="309" y="895"/>
                  <a:pt x="342" y="937"/>
                  <a:pt x="384" y="967"/>
                </a:cubicBezTo>
                <a:cubicBezTo>
                  <a:pt x="429" y="999"/>
                  <a:pt x="481" y="1016"/>
                  <a:pt x="536" y="1016"/>
                </a:cubicBezTo>
                <a:cubicBezTo>
                  <a:pt x="589" y="1016"/>
                  <a:pt x="639" y="1000"/>
                  <a:pt x="683" y="971"/>
                </a:cubicBezTo>
                <a:cubicBezTo>
                  <a:pt x="724" y="943"/>
                  <a:pt x="756" y="905"/>
                  <a:pt x="776" y="860"/>
                </a:cubicBezTo>
                <a:cubicBezTo>
                  <a:pt x="807" y="874"/>
                  <a:pt x="839" y="881"/>
                  <a:pt x="873" y="881"/>
                </a:cubicBezTo>
                <a:cubicBezTo>
                  <a:pt x="915" y="881"/>
                  <a:pt x="956" y="870"/>
                  <a:pt x="992" y="848"/>
                </a:cubicBezTo>
                <a:cubicBezTo>
                  <a:pt x="1026" y="828"/>
                  <a:pt x="1054" y="799"/>
                  <a:pt x="1073" y="765"/>
                </a:cubicBezTo>
                <a:cubicBezTo>
                  <a:pt x="1093" y="769"/>
                  <a:pt x="1112" y="771"/>
                  <a:pt x="1132" y="771"/>
                </a:cubicBezTo>
                <a:cubicBezTo>
                  <a:pt x="1216" y="771"/>
                  <a:pt x="1295" y="738"/>
                  <a:pt x="1355" y="678"/>
                </a:cubicBezTo>
                <a:cubicBezTo>
                  <a:pt x="1414" y="618"/>
                  <a:pt x="1447" y="538"/>
                  <a:pt x="1447" y="454"/>
                </a:cubicBezTo>
                <a:cubicBezTo>
                  <a:pt x="1447" y="369"/>
                  <a:pt x="1414" y="289"/>
                  <a:pt x="1355" y="229"/>
                </a:cubicBezTo>
                <a:cubicBezTo>
                  <a:pt x="1295" y="169"/>
                  <a:pt x="1216" y="137"/>
                  <a:pt x="1132" y="136"/>
                </a:cubicBezTo>
                <a:cubicBezTo>
                  <a:pt x="1089" y="137"/>
                  <a:pt x="1048" y="145"/>
                  <a:pt x="1009" y="162"/>
                </a:cubicBezTo>
                <a:cubicBezTo>
                  <a:pt x="986" y="124"/>
                  <a:pt x="955" y="91"/>
                  <a:pt x="917" y="69"/>
                </a:cubicBezTo>
                <a:cubicBezTo>
                  <a:pt x="877" y="44"/>
                  <a:pt x="832" y="32"/>
                  <a:pt x="785" y="32"/>
                </a:cubicBezTo>
                <a:cubicBezTo>
                  <a:pt x="716" y="32"/>
                  <a:pt x="652" y="59"/>
                  <a:pt x="603" y="108"/>
                </a:cubicBezTo>
                <a:cubicBezTo>
                  <a:pt x="577" y="76"/>
                  <a:pt x="545" y="49"/>
                  <a:pt x="508" y="30"/>
                </a:cubicBezTo>
                <a:cubicBezTo>
                  <a:pt x="468" y="10"/>
                  <a:pt x="425" y="0"/>
                  <a:pt x="380" y="0"/>
                </a:cubicBezTo>
                <a:moveTo>
                  <a:pt x="380" y="35"/>
                </a:moveTo>
                <a:cubicBezTo>
                  <a:pt x="421" y="35"/>
                  <a:pt x="459" y="44"/>
                  <a:pt x="493" y="61"/>
                </a:cubicBezTo>
                <a:cubicBezTo>
                  <a:pt x="526" y="79"/>
                  <a:pt x="556" y="103"/>
                  <a:pt x="578" y="133"/>
                </a:cubicBezTo>
                <a:cubicBezTo>
                  <a:pt x="600" y="161"/>
                  <a:pt x="600" y="161"/>
                  <a:pt x="600" y="161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65" y="93"/>
                  <a:pt x="722" y="66"/>
                  <a:pt x="785" y="66"/>
                </a:cubicBezTo>
                <a:cubicBezTo>
                  <a:pt x="827" y="66"/>
                  <a:pt x="866" y="78"/>
                  <a:pt x="899" y="98"/>
                </a:cubicBezTo>
                <a:cubicBezTo>
                  <a:pt x="933" y="119"/>
                  <a:pt x="961" y="148"/>
                  <a:pt x="980" y="182"/>
                </a:cubicBezTo>
                <a:cubicBezTo>
                  <a:pt x="994" y="206"/>
                  <a:pt x="994" y="206"/>
                  <a:pt x="994" y="206"/>
                </a:cubicBezTo>
                <a:cubicBezTo>
                  <a:pt x="1019" y="195"/>
                  <a:pt x="1019" y="195"/>
                  <a:pt x="1019" y="195"/>
                </a:cubicBezTo>
                <a:cubicBezTo>
                  <a:pt x="1054" y="180"/>
                  <a:pt x="1092" y="171"/>
                  <a:pt x="1132" y="171"/>
                </a:cubicBezTo>
                <a:cubicBezTo>
                  <a:pt x="1209" y="171"/>
                  <a:pt x="1279" y="203"/>
                  <a:pt x="1330" y="254"/>
                </a:cubicBezTo>
                <a:cubicBezTo>
                  <a:pt x="1381" y="305"/>
                  <a:pt x="1412" y="375"/>
                  <a:pt x="1412" y="454"/>
                </a:cubicBezTo>
                <a:cubicBezTo>
                  <a:pt x="1412" y="532"/>
                  <a:pt x="1381" y="602"/>
                  <a:pt x="1330" y="653"/>
                </a:cubicBezTo>
                <a:cubicBezTo>
                  <a:pt x="1279" y="705"/>
                  <a:pt x="1209" y="736"/>
                  <a:pt x="1132" y="736"/>
                </a:cubicBezTo>
                <a:cubicBezTo>
                  <a:pt x="1113" y="736"/>
                  <a:pt x="1095" y="734"/>
                  <a:pt x="1077" y="731"/>
                </a:cubicBezTo>
                <a:cubicBezTo>
                  <a:pt x="1055" y="726"/>
                  <a:pt x="1055" y="726"/>
                  <a:pt x="1055" y="726"/>
                </a:cubicBezTo>
                <a:cubicBezTo>
                  <a:pt x="1045" y="746"/>
                  <a:pt x="1045" y="746"/>
                  <a:pt x="1045" y="746"/>
                </a:cubicBezTo>
                <a:cubicBezTo>
                  <a:pt x="1028" y="776"/>
                  <a:pt x="1003" y="801"/>
                  <a:pt x="974" y="818"/>
                </a:cubicBezTo>
                <a:cubicBezTo>
                  <a:pt x="944" y="836"/>
                  <a:pt x="910" y="846"/>
                  <a:pt x="873" y="846"/>
                </a:cubicBezTo>
                <a:cubicBezTo>
                  <a:pt x="842" y="846"/>
                  <a:pt x="813" y="839"/>
                  <a:pt x="787" y="826"/>
                </a:cubicBezTo>
                <a:cubicBezTo>
                  <a:pt x="759" y="812"/>
                  <a:pt x="759" y="812"/>
                  <a:pt x="759" y="812"/>
                </a:cubicBezTo>
                <a:cubicBezTo>
                  <a:pt x="746" y="842"/>
                  <a:pt x="746" y="842"/>
                  <a:pt x="746" y="842"/>
                </a:cubicBezTo>
                <a:cubicBezTo>
                  <a:pt x="729" y="883"/>
                  <a:pt x="700" y="917"/>
                  <a:pt x="663" y="942"/>
                </a:cubicBezTo>
                <a:cubicBezTo>
                  <a:pt x="627" y="967"/>
                  <a:pt x="583" y="981"/>
                  <a:pt x="536" y="981"/>
                </a:cubicBezTo>
                <a:cubicBezTo>
                  <a:pt x="487" y="981"/>
                  <a:pt x="441" y="965"/>
                  <a:pt x="404" y="939"/>
                </a:cubicBezTo>
                <a:cubicBezTo>
                  <a:pt x="367" y="912"/>
                  <a:pt x="338" y="875"/>
                  <a:pt x="322" y="831"/>
                </a:cubicBezTo>
                <a:cubicBezTo>
                  <a:pt x="313" y="807"/>
                  <a:pt x="313" y="807"/>
                  <a:pt x="313" y="807"/>
                </a:cubicBezTo>
                <a:cubicBezTo>
                  <a:pt x="287" y="812"/>
                  <a:pt x="287" y="812"/>
                  <a:pt x="287" y="812"/>
                </a:cubicBezTo>
                <a:cubicBezTo>
                  <a:pt x="273" y="815"/>
                  <a:pt x="259" y="817"/>
                  <a:pt x="244" y="817"/>
                </a:cubicBezTo>
                <a:cubicBezTo>
                  <a:pt x="186" y="817"/>
                  <a:pt x="134" y="793"/>
                  <a:pt x="96" y="755"/>
                </a:cubicBezTo>
                <a:cubicBezTo>
                  <a:pt x="58" y="716"/>
                  <a:pt x="34" y="663"/>
                  <a:pt x="34" y="605"/>
                </a:cubicBezTo>
                <a:cubicBezTo>
                  <a:pt x="34" y="565"/>
                  <a:pt x="45" y="528"/>
                  <a:pt x="63" y="497"/>
                </a:cubicBezTo>
                <a:cubicBezTo>
                  <a:pt x="82" y="465"/>
                  <a:pt x="108" y="439"/>
                  <a:pt x="139" y="421"/>
                </a:cubicBezTo>
                <a:cubicBezTo>
                  <a:pt x="163" y="407"/>
                  <a:pt x="163" y="407"/>
                  <a:pt x="163" y="407"/>
                </a:cubicBezTo>
                <a:cubicBezTo>
                  <a:pt x="152" y="382"/>
                  <a:pt x="152" y="382"/>
                  <a:pt x="152" y="382"/>
                </a:cubicBezTo>
                <a:cubicBezTo>
                  <a:pt x="139" y="352"/>
                  <a:pt x="131" y="319"/>
                  <a:pt x="131" y="283"/>
                </a:cubicBezTo>
                <a:cubicBezTo>
                  <a:pt x="131" y="215"/>
                  <a:pt x="159" y="153"/>
                  <a:pt x="204" y="108"/>
                </a:cubicBezTo>
                <a:cubicBezTo>
                  <a:pt x="250" y="63"/>
                  <a:pt x="312" y="35"/>
                  <a:pt x="380" y="35"/>
                </a:cubicBezTo>
              </a:path>
            </a:pathLst>
          </a:custGeom>
          <a:solidFill>
            <a:srgbClr val="0036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noFill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17686" y="4662521"/>
            <a:ext cx="5197223" cy="138705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516724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9518E-6 8.2658E-7 C 0.03048 -0.01181 0.08166 -0.05048 0.0814 -0.08752 C 0.08114 -0.12457 0.03686 -0.19055 -0.00156 -0.22204 " pathEditMode="fixed" rAng="0" ptsTypes="fsf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8" y="-1111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-0.12723 L -0.03282 -0.09322 C -0.04129 -0.08605 -0.04598 -0.07541 -0.04598 -0.06431 C -0.04598 -0.05159 -0.04129 -0.04141 -0.03282 -0.03424 L 0.00508 1.61462E-6 " pathEditMode="relative" rAng="0" ptsTypes="FffFF">
                                      <p:cBhvr>
                                        <p:cTn id="81" dur="20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3" y="6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12642 L 0.41984 -0.1183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4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984 -0.11832 L 0.42101 -0.25353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7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6" grpId="0" animBg="1"/>
      <p:bldP spid="27" grpId="0" animBg="1"/>
      <p:bldP spid="6" grpId="0" animBg="1"/>
      <p:bldP spid="6" grpId="2" animBg="1"/>
      <p:bldP spid="60" grpId="0" animBg="1"/>
      <p:bldP spid="60" grpId="1" animBg="1"/>
      <p:bldP spid="62" grpId="0" animBg="1"/>
      <p:bldP spid="62" grpId="1" animBg="1"/>
      <p:bldP spid="59" grpId="0" animBg="1"/>
      <p:bldP spid="59" grpId="1" animBg="1"/>
      <p:bldP spid="61" grpId="0" animBg="1"/>
      <p:bldP spid="61" grpId="1" animBg="1"/>
      <p:bldP spid="63" grpId="0" animBg="1"/>
      <p:bldP spid="63" grpId="1" animBg="1"/>
      <p:bldP spid="82" grpId="0" animBg="1"/>
      <p:bldP spid="82" grpId="1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64" grpId="0" animBg="1"/>
      <p:bldP spid="64" grpId="1" animBg="1"/>
      <p:bldP spid="83" grpId="0" animBg="1"/>
      <p:bldP spid="83" grpId="1" animBg="1"/>
      <p:bldP spid="16" grpId="0" animBg="1"/>
      <p:bldP spid="2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ETLC_ApexBridge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#1</a:t>
            </a:r>
          </a:p>
          <a:p>
            <a:r>
              <a:rPr lang="en-US" dirty="0"/>
              <a:t>Hello </a:t>
            </a:r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@ELTOROIT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The most simple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133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Hello World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69" r="-2266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are we building?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30074" y="352952"/>
            <a:ext cx="8787378" cy="2549904"/>
            <a:chOff x="2830074" y="352952"/>
            <a:chExt cx="8787378" cy="2549904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0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First demo, the most simple use case, we just click a button and call Apex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30074" y="2231571"/>
              <a:ext cx="2176981" cy="67128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3918565" y="1450469"/>
              <a:ext cx="5406014" cy="781102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616183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cs typeface="Salesforce Sans"/>
              </a:rPr>
              <a:t>ETLC_ApexBridge</a:t>
            </a:r>
            <a:r>
              <a:rPr lang="en-US" b="1" dirty="0">
                <a:cs typeface="Salesforce Sans"/>
              </a:rPr>
              <a:t>: Hello World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50" b="-8450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your component's markup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1500" y="352952"/>
            <a:ext cx="11045952" cy="2331265"/>
            <a:chOff x="571500" y="352952"/>
            <a:chExt cx="11045952" cy="2331265"/>
          </a:xfrm>
        </p:grpSpPr>
        <p:sp>
          <p:nvSpPr>
            <p:cNvPr id="9" name="Rectangle 8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Nest &lt;</a:t>
              </a:r>
              <a:r>
                <a:rPr lang="en-US" dirty="0" err="1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c:ETLC_ApexBridge</a:t>
              </a:r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 /</a:t>
              </a: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&gt; in your component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500" y="2241582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5" name="Straight Connector 4"/>
            <p:cNvCxnSpPr>
              <a:stCxn id="9" idx="2"/>
              <a:endCxn id="10" idx="0"/>
            </p:cNvCxnSpPr>
            <p:nvPr/>
          </p:nvCxnSpPr>
          <p:spPr>
            <a:xfrm flipH="1">
              <a:off x="6094476" y="1450469"/>
              <a:ext cx="3230103" cy="79111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71500" y="352952"/>
            <a:ext cx="11045952" cy="3093265"/>
            <a:chOff x="571500" y="352952"/>
            <a:chExt cx="11045952" cy="3093265"/>
          </a:xfrm>
        </p:grpSpPr>
        <p:sp>
          <p:nvSpPr>
            <p:cNvPr id="12" name="Rectangle 11"/>
            <p:cNvSpPr/>
            <p:nvPr/>
          </p:nvSpPr>
          <p:spPr>
            <a:xfrm>
              <a:off x="7031705" y="352952"/>
              <a:ext cx="4585747" cy="1097517"/>
            </a:xfrm>
            <a:prstGeom prst="rect">
              <a:avLst/>
            </a:prstGeom>
            <a:solidFill>
              <a:srgbClr val="963CBD"/>
            </a:solidFill>
            <a:ln w="12700">
              <a:solidFill>
                <a:srgbClr val="963CBD"/>
              </a:solidFill>
              <a:miter lim="400000"/>
            </a:ln>
          </p:spPr>
          <p:txBody>
            <a:bodyPr lIns="0" tIns="0" rIns="0" bIns="0" anchor="ctr"/>
            <a:lstStyle/>
            <a:p>
              <a:pPr marL="231775" lvl="1" algn="ctr">
                <a:lnSpc>
                  <a:spcPts val="2400"/>
                </a:lnSpc>
              </a:pPr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On the click of this button call Apex</a:t>
              </a:r>
              <a:endPara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500" y="3003582"/>
              <a:ext cx="11045952" cy="442635"/>
            </a:xfrm>
            <a:prstGeom prst="rect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cxnSp>
          <p:nvCxnSpPr>
            <p:cNvPr id="15" name="Straight Connector 14"/>
            <p:cNvCxnSpPr>
              <a:stCxn id="12" idx="2"/>
              <a:endCxn id="14" idx="0"/>
            </p:cNvCxnSpPr>
            <p:nvPr/>
          </p:nvCxnSpPr>
          <p:spPr>
            <a:xfrm flipH="1">
              <a:off x="6094476" y="1450469"/>
              <a:ext cx="3230103" cy="1553113"/>
            </a:xfrm>
            <a:prstGeom prst="line">
              <a:avLst/>
            </a:prstGeom>
            <a:noFill/>
            <a:ln w="50800">
              <a:solidFill>
                <a:srgbClr val="963CBD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654250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50076</TotalTime>
  <Words>1274</Words>
  <Application>Microsoft Macintosh PowerPoint</Application>
  <PresentationFormat>Custom</PresentationFormat>
  <Paragraphs>199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Salesforce 2015 16x9</vt:lpstr>
      <vt:lpstr>ETLC_ApexBridge</vt:lpstr>
      <vt:lpstr>ETLC_ApexBridge</vt:lpstr>
      <vt:lpstr>ETLC_ApexBridge</vt:lpstr>
      <vt:lpstr>ETLC_ApexBridge</vt:lpstr>
      <vt:lpstr>ETLC_ApexBridge</vt:lpstr>
      <vt:lpstr>ETLC_ApexBridge Architecture</vt:lpstr>
      <vt:lpstr>ETLC_ApexBridge</vt:lpstr>
      <vt:lpstr>ETLC_ApexBridge: Hello World</vt:lpstr>
      <vt:lpstr>ETLC_ApexBridge: Hello World</vt:lpstr>
      <vt:lpstr>ETLC_ApexBridge: Hello World</vt:lpstr>
      <vt:lpstr>ETLC_ApexBridge: Hello World</vt:lpstr>
      <vt:lpstr>ETLC_ApexBridge: Hello World</vt:lpstr>
      <vt:lpstr>ETLC_ApexBridge</vt:lpstr>
      <vt:lpstr>ETLC_ApexBridge: Sending basic (non-records) data </vt:lpstr>
      <vt:lpstr>ETLC_ApexBridge: Sending basic (non-records) data </vt:lpstr>
      <vt:lpstr>ETLC_ApexBridge: Sending basic (non-records) data </vt:lpstr>
      <vt:lpstr>ETLC_ApexBridge: Sending basic (non-records) data </vt:lpstr>
      <vt:lpstr>ETLC_ApexBridge</vt:lpstr>
      <vt:lpstr>ETLC_ApexBridge: Creating A Record</vt:lpstr>
      <vt:lpstr>ETLC_ApexBridge: Creating A Record</vt:lpstr>
      <vt:lpstr>ETLC_ApexBridge: Creating A Record</vt:lpstr>
      <vt:lpstr>ETLC_ApexBridge: Creating A Record</vt:lpstr>
      <vt:lpstr>ETLC_ApexBridge: Creating A Record</vt:lpstr>
      <vt:lpstr>ETLC_ApexBridge</vt:lpstr>
      <vt:lpstr>ETLC_ApexBridge: Mass Edit Accounts</vt:lpstr>
      <vt:lpstr>ETLC_ApexBridge: Mass Edit Accounts</vt:lpstr>
      <vt:lpstr>ETLC_ApexBridge: Mass Edit Accounts</vt:lpstr>
      <vt:lpstr>ETLC_ApexBridge: Mass Edit Accounts</vt:lpstr>
      <vt:lpstr>ETLC_ApexBridge: Mass Edit Accounts</vt:lpstr>
      <vt:lpstr>ETLC_ApexBridge: Mass Edit Accounts</vt:lpstr>
      <vt:lpstr>ETLC_ApexBridge: Mass Edit Accounts</vt:lpstr>
      <vt:lpstr>PowerPoint Presentation</vt:lpstr>
    </vt:vector>
  </TitlesOfParts>
  <Manager>Aaron Rabideau</Manager>
  <Company>Salesforce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Salesforce.com</cp:lastModifiedBy>
  <cp:revision>3531</cp:revision>
  <cp:lastPrinted>2014-09-29T18:29:00Z</cp:lastPrinted>
  <dcterms:created xsi:type="dcterms:W3CDTF">2014-09-29T18:28:17Z</dcterms:created>
  <dcterms:modified xsi:type="dcterms:W3CDTF">2017-04-05T11:06:52Z</dcterms:modified>
  <cp:category/>
</cp:coreProperties>
</file>